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4068" r:id="rId1"/>
  </p:sldMasterIdLst>
  <p:notesMasterIdLst>
    <p:notesMasterId r:id="rId65"/>
  </p:notesMasterIdLst>
  <p:sldIdLst>
    <p:sldId id="692" r:id="rId2"/>
    <p:sldId id="693" r:id="rId3"/>
    <p:sldId id="694" r:id="rId4"/>
    <p:sldId id="695" r:id="rId5"/>
    <p:sldId id="696" r:id="rId6"/>
    <p:sldId id="697" r:id="rId7"/>
    <p:sldId id="698" r:id="rId8"/>
    <p:sldId id="699" r:id="rId9"/>
    <p:sldId id="700" r:id="rId10"/>
    <p:sldId id="701" r:id="rId11"/>
    <p:sldId id="702" r:id="rId12"/>
    <p:sldId id="703" r:id="rId13"/>
    <p:sldId id="704" r:id="rId14"/>
    <p:sldId id="705" r:id="rId15"/>
    <p:sldId id="706" r:id="rId16"/>
    <p:sldId id="707" r:id="rId17"/>
    <p:sldId id="708" r:id="rId18"/>
    <p:sldId id="709" r:id="rId19"/>
    <p:sldId id="710" r:id="rId20"/>
    <p:sldId id="711" r:id="rId21"/>
    <p:sldId id="712" r:id="rId22"/>
    <p:sldId id="713" r:id="rId23"/>
    <p:sldId id="714" r:id="rId24"/>
    <p:sldId id="715" r:id="rId25"/>
    <p:sldId id="716" r:id="rId26"/>
    <p:sldId id="717" r:id="rId27"/>
    <p:sldId id="718" r:id="rId28"/>
    <p:sldId id="719" r:id="rId29"/>
    <p:sldId id="720" r:id="rId30"/>
    <p:sldId id="721" r:id="rId31"/>
    <p:sldId id="722" r:id="rId32"/>
    <p:sldId id="723" r:id="rId33"/>
    <p:sldId id="724" r:id="rId34"/>
    <p:sldId id="725" r:id="rId35"/>
    <p:sldId id="726" r:id="rId36"/>
    <p:sldId id="727" r:id="rId37"/>
    <p:sldId id="728" r:id="rId38"/>
    <p:sldId id="729" r:id="rId39"/>
    <p:sldId id="730" r:id="rId40"/>
    <p:sldId id="731" r:id="rId41"/>
    <p:sldId id="732" r:id="rId42"/>
    <p:sldId id="733" r:id="rId43"/>
    <p:sldId id="734" r:id="rId44"/>
    <p:sldId id="735" r:id="rId45"/>
    <p:sldId id="736" r:id="rId46"/>
    <p:sldId id="737" r:id="rId47"/>
    <p:sldId id="738" r:id="rId48"/>
    <p:sldId id="739" r:id="rId49"/>
    <p:sldId id="740" r:id="rId50"/>
    <p:sldId id="741" r:id="rId51"/>
    <p:sldId id="742" r:id="rId52"/>
    <p:sldId id="743" r:id="rId53"/>
    <p:sldId id="744" r:id="rId54"/>
    <p:sldId id="745" r:id="rId55"/>
    <p:sldId id="746" r:id="rId56"/>
    <p:sldId id="747" r:id="rId57"/>
    <p:sldId id="748" r:id="rId58"/>
    <p:sldId id="749" r:id="rId59"/>
    <p:sldId id="750" r:id="rId60"/>
    <p:sldId id="751" r:id="rId61"/>
    <p:sldId id="752" r:id="rId62"/>
    <p:sldId id="753" r:id="rId63"/>
    <p:sldId id="691" r:id="rId64"/>
  </p:sldIdLst>
  <p:sldSz cx="9906000" cy="6858000" type="A4"/>
  <p:notesSz cx="6807200" cy="99393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5pPr>
    <a:lvl6pPr marL="22860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6pPr>
    <a:lvl7pPr marL="27432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7pPr>
    <a:lvl8pPr marL="32004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8pPr>
    <a:lvl9pPr marL="3657600" algn="l" defTabSz="914400" rtl="0" eaLnBrk="1" latinLnBrk="1" hangingPunct="1">
      <a:defRPr kern="1200">
        <a:solidFill>
          <a:schemeClr val="tx1"/>
        </a:solidFill>
        <a:latin typeface="Arial" charset="0"/>
        <a:ea typeface="굴림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64">
          <p15:clr>
            <a:srgbClr val="A4A3A4"/>
          </p15:clr>
        </p15:guide>
        <p15:guide id="2" orient="horz" pos="3552">
          <p15:clr>
            <a:srgbClr val="A4A3A4"/>
          </p15:clr>
        </p15:guide>
        <p15:guide id="3" pos="312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30">
          <p15:clr>
            <a:srgbClr val="A4A3A4"/>
          </p15:clr>
        </p15:guide>
        <p15:guide id="2" pos="214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99"/>
    <a:srgbClr val="336699"/>
    <a:srgbClr val="66CCFF"/>
    <a:srgbClr val="22340E"/>
    <a:srgbClr val="586D2D"/>
    <a:srgbClr val="FFAFAF"/>
    <a:srgbClr val="66FF99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밝은 스타일 1 - 강조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68D230F3-CF80-4859-8CE7-A43EE81993B5}" styleName="밝은 스타일 1 - 강조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3" autoAdjust="0"/>
    <p:restoredTop sz="94625" autoAdjust="0"/>
  </p:normalViewPr>
  <p:slideViewPr>
    <p:cSldViewPr>
      <p:cViewPr varScale="1">
        <p:scale>
          <a:sx n="94" d="100"/>
          <a:sy n="94" d="100"/>
        </p:scale>
        <p:origin x="56" y="648"/>
      </p:cViewPr>
      <p:guideLst>
        <p:guide orient="horz" pos="3264"/>
        <p:guide orient="horz" pos="3552"/>
        <p:guide pos="312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126" d="100"/>
          <a:sy n="126" d="100"/>
        </p:scale>
        <p:origin x="-3060" y="-96"/>
      </p:cViewPr>
      <p:guideLst>
        <p:guide orient="horz" pos="3130"/>
        <p:guide pos="214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6038" y="0"/>
            <a:ext cx="2949575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5427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714375" y="746125"/>
            <a:ext cx="5380038" cy="3725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434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1038" y="4721225"/>
            <a:ext cx="5445125" cy="4471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</a:p>
        </p:txBody>
      </p:sp>
      <p:sp>
        <p:nvSpPr>
          <p:cNvPr id="1434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1434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6038" y="9440863"/>
            <a:ext cx="2949575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1" sz="1200">
                <a:latin typeface="굴림" pitchFamily="50" charset="-127"/>
                <a:ea typeface="굴림" pitchFamily="50" charset="-127"/>
              </a:defRPr>
            </a:lvl1pPr>
          </a:lstStyle>
          <a:p>
            <a:pPr>
              <a:defRPr/>
            </a:pPr>
            <a:fld id="{5EDF3AE0-73CB-4822-8F3C-218737565B8C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9821267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굴림" pitchFamily="50" charset="-127"/>
        <a:ea typeface="굴림" pitchFamily="50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287908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91224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19778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1037456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269541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404902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683739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780967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6262904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106131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19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065463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783887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35804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33359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447489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327404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189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467001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900709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930546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885827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29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551877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513407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595766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91071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2176537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138681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405655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280467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8595610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704601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86780970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39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78265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6199228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8255987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69039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342766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821468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956306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2667164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70988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3182411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623199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852939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995382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5978995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7526479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04699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740482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423709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875541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5701511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0422021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6008776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59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62068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5377750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2803211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844807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6809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63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8300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492295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173188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EDF3AE0-73CB-4822-8F3C-218737565B8C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223398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Relationship Id="rId6" Type="http://schemas.microsoft.com/office/2007/relationships/hdphoto" Target="../media/hdphoto2.wdp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챕터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362200"/>
            <a:ext cx="8686800" cy="990600"/>
          </a:xfrm>
        </p:spPr>
        <p:txBody>
          <a:bodyPr vert="horz" lIns="91440" tIns="45720" rIns="91440" bIns="45720" rtlCol="0" anchor="t">
            <a:normAutofit fontScale="97500"/>
          </a:bodyPr>
          <a:lstStyle>
            <a:lvl1pPr>
              <a:defRPr kumimoji="0" lang="ko-KR" altLang="en-US" sz="4400" b="1" i="0" u="none" strike="noStrike" cap="none" spc="0" normalizeH="0" baseline="0" dirty="0">
                <a:ln w="18415" cmpd="sng">
                  <a:noFill/>
                  <a:prstDash val="solid"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+mn-ea"/>
                <a:ea typeface="+mn-ea"/>
                <a:cs typeface="Arial" charset="0"/>
              </a:defRPr>
            </a:lvl1pPr>
          </a:lstStyle>
          <a:p>
            <a:pPr marL="0" marR="0" lvl="0" indent="0" fontAlgn="auto">
              <a:lnSpc>
                <a:spcPct val="100000"/>
              </a:lnSpc>
              <a:spcAft>
                <a:spcPts val="0"/>
              </a:spcAft>
              <a:buClrTx/>
              <a:buSzTx/>
              <a:buFontTx/>
              <a:tabLst/>
            </a:pP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3"/>
          </p:nvPr>
        </p:nvSpPr>
        <p:spPr>
          <a:xfrm>
            <a:off x="762000" y="4114800"/>
            <a:ext cx="3886200" cy="369332"/>
          </a:xfrm>
          <a:noFill/>
        </p:spPr>
        <p:txBody>
          <a:bodyPr wrap="square" rtlCol="0">
            <a:spAutoFit/>
          </a:bodyPr>
          <a:lstStyle>
            <a:lvl1pPr marL="0" indent="0">
              <a:buNone/>
              <a:defRPr lang="ko-KR" altLang="en-US" sz="1800" b="1" smtClean="0">
                <a:latin typeface="+mj-ea"/>
                <a:ea typeface="+mj-ea"/>
              </a:defRPr>
            </a:lvl1pPr>
            <a:lvl2pPr>
              <a:defRPr lang="ko-KR" altLang="en-US" smtClean="0">
                <a:latin typeface="Arial" charset="0"/>
                <a:ea typeface="굴림" pitchFamily="50" charset="-127"/>
              </a:defRPr>
            </a:lvl2pPr>
            <a:lvl3pPr>
              <a:defRPr lang="ko-KR" altLang="en-US" smtClean="0">
                <a:latin typeface="Arial" charset="0"/>
                <a:ea typeface="굴림" pitchFamily="50" charset="-127"/>
              </a:defRPr>
            </a:lvl3pPr>
            <a:lvl4pPr>
              <a:defRPr lang="ko-KR" altLang="en-US" smtClean="0">
                <a:latin typeface="Arial" charset="0"/>
                <a:ea typeface="굴림" pitchFamily="50" charset="-127"/>
              </a:defRPr>
            </a:lvl4pPr>
            <a:lvl5pPr>
              <a:defRPr lang="ko-KR" altLang="en-US">
                <a:latin typeface="Arial" charset="0"/>
                <a:ea typeface="굴림" pitchFamily="50" charset="-127"/>
              </a:defRPr>
            </a:lvl5pPr>
          </a:lstStyle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dirty="0" smtClean="0"/>
              <a:t>마스터 텍스트 스타일을 편집합니다</a:t>
            </a:r>
          </a:p>
        </p:txBody>
      </p:sp>
      <p:pic>
        <p:nvPicPr>
          <p:cNvPr id="5" name="그림 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2700" y="0"/>
            <a:ext cx="9906000" cy="1728788"/>
          </a:xfrm>
          <a:prstGeom prst="rect">
            <a:avLst/>
          </a:prstGeom>
          <a:effectLst>
            <a:outerShdw blurRad="88900" dist="25400" dir="5400000" algn="t" rotWithShape="0">
              <a:schemeClr val="tx1">
                <a:alpha val="40000"/>
              </a:schemeClr>
            </a:outerShdw>
          </a:effectLst>
        </p:spPr>
      </p:pic>
      <p:graphicFrame>
        <p:nvGraphicFramePr>
          <p:cNvPr id="3" name="개체 2"/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009827745"/>
              </p:ext>
            </p:extLst>
          </p:nvPr>
        </p:nvGraphicFramePr>
        <p:xfrm>
          <a:off x="7772400" y="4572000"/>
          <a:ext cx="1506600" cy="203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Image" r:id="rId4" imgW="5092063" imgH="6869841" progId="Photoshop.Image.13">
                  <p:embed/>
                </p:oleObj>
              </mc:Choice>
              <mc:Fallback>
                <p:oleObj name="Image" r:id="rId4" imgW="5092063" imgH="6869841" progId="Photoshop.Image.13">
                  <p:embed/>
                  <p:pic>
                    <p:nvPicPr>
                      <p:cNvPr id="0" name="개체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4572000"/>
                        <a:ext cx="1506600" cy="203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 userDrawn="1"/>
        </p:nvSpPr>
        <p:spPr>
          <a:xfrm>
            <a:off x="6828140" y="1066800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9th edition</a:t>
            </a:r>
            <a:endParaRPr lang="ko-KR" altLang="en-US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92941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학습목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5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5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5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5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288704" y="533400"/>
            <a:ext cx="7052400" cy="504056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Char char="§"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 학습목표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9792" y="76200"/>
            <a:ext cx="699407" cy="94359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>
            <a:off x="8839200" y="828344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4488" y="1268760"/>
            <a:ext cx="9180512" cy="520824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 hasCustomPrompt="1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lang="ko-KR" altLang="en-US" sz="2400" b="1" dirty="0" smtClean="0">
                <a:effectLst/>
              </a:defRPr>
            </a:lvl1pPr>
          </a:lstStyle>
          <a:p>
            <a:pPr marL="0" lvl="0" indent="0">
              <a:buFont typeface="Wingdings" pitchFamily="2" charset="2"/>
              <a:buChar char="§"/>
            </a:pPr>
            <a:r>
              <a:rPr lang="ko-KR" altLang="en-US" dirty="0" smtClean="0"/>
              <a:t> 목차</a:t>
            </a: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5" name="직사각형 4"/>
          <p:cNvSpPr/>
          <p:nvPr userDrawn="1"/>
        </p:nvSpPr>
        <p:spPr>
          <a:xfrm>
            <a:off x="38100" y="1089954"/>
            <a:ext cx="9867900" cy="7770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 userDrawn="1"/>
        </p:nvSpPr>
        <p:spPr>
          <a:xfrm>
            <a:off x="8839200" y="830680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04800" y="1371600"/>
            <a:ext cx="9220200" cy="5105400"/>
          </a:xfrm>
          <a:prstGeom prst="rect">
            <a:avLst/>
          </a:prstGeom>
          <a:ln w="19050">
            <a:noFill/>
          </a:ln>
        </p:spPr>
        <p:txBody>
          <a:bodyPr/>
          <a:lstStyle>
            <a:lvl1pPr>
              <a:lnSpc>
                <a:spcPct val="130000"/>
              </a:lnSpc>
              <a:buFont typeface="Wingdings" pitchFamily="2" charset="2"/>
              <a:buChar char="l"/>
              <a:defRPr sz="2000" b="1">
                <a:solidFill>
                  <a:schemeClr val="accent6">
                    <a:lumMod val="50000"/>
                  </a:schemeClr>
                </a:solidFill>
                <a:effectLst/>
              </a:defRPr>
            </a:lvl1pPr>
            <a:lvl2pPr>
              <a:lnSpc>
                <a:spcPct val="130000"/>
              </a:lnSpc>
              <a:buFont typeface="맑은 고딕" pitchFamily="50" charset="-127"/>
              <a:buChar char="-"/>
              <a:defRPr sz="1600">
                <a:solidFill>
                  <a:schemeClr val="tx1"/>
                </a:solidFill>
                <a:effectLst/>
              </a:defRPr>
            </a:lvl2pPr>
            <a:lvl3pPr>
              <a:lnSpc>
                <a:spcPct val="130000"/>
              </a:lnSpc>
              <a:buFontTx/>
              <a:buBlip>
                <a:blip r:embed="rId2"/>
              </a:buBlip>
              <a:defRPr sz="1200">
                <a:solidFill>
                  <a:schemeClr val="accent1">
                    <a:lumMod val="25000"/>
                  </a:schemeClr>
                </a:solidFill>
                <a:effectLst/>
              </a:defRPr>
            </a:lvl3pPr>
            <a:lvl4pPr>
              <a:lnSpc>
                <a:spcPct val="130000"/>
              </a:lnSpc>
              <a:buFont typeface="Arial" pitchFamily="34" charset="0"/>
              <a:buChar char="•"/>
              <a:defRPr sz="1000">
                <a:solidFill>
                  <a:schemeClr val="accent1">
                    <a:lumMod val="25000"/>
                  </a:schemeClr>
                </a:solidFill>
                <a:effectLst/>
              </a:defRPr>
            </a:lvl4pPr>
            <a:lvl5pPr>
              <a:lnSpc>
                <a:spcPct val="130000"/>
              </a:lnSpc>
              <a:defRPr sz="800">
                <a:solidFill>
                  <a:schemeClr val="accent1">
                    <a:lumMod val="25000"/>
                  </a:schemeClr>
                </a:solidFill>
                <a:effectLst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14" name="텍스트 개체 틀 2"/>
          <p:cNvSpPr>
            <a:spLocks noGrp="1"/>
          </p:cNvSpPr>
          <p:nvPr>
            <p:ph type="body" idx="14"/>
          </p:nvPr>
        </p:nvSpPr>
        <p:spPr>
          <a:xfrm>
            <a:off x="2360712" y="620688"/>
            <a:ext cx="7052400" cy="416440"/>
          </a:xfrm>
          <a:prstGeom prst="rect">
            <a:avLst/>
          </a:prstGeom>
        </p:spPr>
        <p:txBody>
          <a:bodyPr anchor="b"/>
          <a:lstStyle>
            <a:lvl1pPr marL="0" indent="0" algn="l">
              <a:buFont typeface="Wingdings" pitchFamily="2" charset="2"/>
              <a:buNone/>
              <a:defRPr sz="2400" b="1">
                <a:solidFill>
                  <a:schemeClr val="tx1"/>
                </a:solidFill>
                <a:effectLst/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ko-KR" altLang="en-US" dirty="0" smtClean="0"/>
              <a:t>마스터 텍스트 스타일을 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0712" y="332656"/>
            <a:ext cx="6126136" cy="304800"/>
          </a:xfrm>
          <a:prstGeom prst="rect">
            <a:avLst/>
          </a:prstGeom>
        </p:spPr>
        <p:txBody>
          <a:bodyPr/>
          <a:lstStyle>
            <a:lvl1pPr algn="l">
              <a:defRPr sz="1600" b="1">
                <a:solidFill>
                  <a:srgbClr val="C00000"/>
                </a:solidFill>
                <a:effectLst/>
                <a:latin typeface="Arial Black" pitchFamily="34" charset="0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D73FAA-EDF4-477B-8EE5-59031FF4DC00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  <p:sp>
        <p:nvSpPr>
          <p:cNvPr id="6" name="직사각형 5"/>
          <p:cNvSpPr/>
          <p:nvPr userDrawn="1"/>
        </p:nvSpPr>
        <p:spPr>
          <a:xfrm>
            <a:off x="-3448" y="11081"/>
            <a:ext cx="9909448" cy="27045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48716" y="281538"/>
            <a:ext cx="502770" cy="678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4056" y="1005808"/>
            <a:ext cx="792088" cy="199333"/>
          </a:xfrm>
          <a:prstGeom prst="rect">
            <a:avLst/>
          </a:prstGeom>
        </p:spPr>
      </p:pic>
      <p:sp>
        <p:nvSpPr>
          <p:cNvPr id="10" name="직사각형 9"/>
          <p:cNvSpPr/>
          <p:nvPr userDrawn="1"/>
        </p:nvSpPr>
        <p:spPr>
          <a:xfrm>
            <a:off x="38100" y="1256795"/>
            <a:ext cx="9867900" cy="45719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8839200" y="996948"/>
            <a:ext cx="79701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9</a:t>
            </a:r>
            <a:r>
              <a:rPr lang="en-US" altLang="ko-KR" sz="1100" baseline="30000" dirty="0" smtClean="0">
                <a:solidFill>
                  <a:schemeClr val="bg2">
                    <a:lumMod val="25000"/>
                  </a:schemeClr>
                </a:solidFill>
              </a:rPr>
              <a:t>th</a:t>
            </a:r>
            <a:r>
              <a:rPr lang="en-US" altLang="ko-KR" sz="1100" dirty="0" smtClean="0">
                <a:solidFill>
                  <a:schemeClr val="bg2">
                    <a:lumMod val="25000"/>
                  </a:schemeClr>
                </a:solidFill>
              </a:rPr>
              <a:t> edition</a:t>
            </a:r>
            <a:endParaRPr lang="ko-KR" altLang="en-US" sz="1100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2360712" y="274638"/>
            <a:ext cx="7049988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268760"/>
            <a:ext cx="8915400" cy="48574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5482F-3EC1-4E1D-9CCE-1AC6A3808CAB}" type="datetimeFigureOut">
              <a:rPr lang="ko-KR" altLang="en-US" smtClean="0"/>
              <a:pPr/>
              <a:t>2020-08-18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55320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B2BF0604-FE16-4B66-9629-C3E20BBBDACF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3" r:id="rId1"/>
    <p:sldLayoutId id="2147484070" r:id="rId2"/>
    <p:sldLayoutId id="2147484071" r:id="rId3"/>
    <p:sldLayoutId id="2147484072" r:id="rId4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420013" y="1862336"/>
            <a:ext cx="8686800" cy="990600"/>
          </a:xfrm>
        </p:spPr>
        <p:txBody>
          <a:bodyPr>
            <a:normAutofit/>
          </a:bodyPr>
          <a:lstStyle/>
          <a:p>
            <a:pPr lvl="0">
              <a:defRPr/>
            </a:pPr>
            <a:r>
              <a:rPr lang="en-US" altLang="ko-KR" sz="4000" dirty="0"/>
              <a:t>9</a:t>
            </a:r>
            <a:r>
              <a:rPr lang="ko-KR" altLang="en-US" sz="4000" dirty="0" smtClean="0"/>
              <a:t>장 </a:t>
            </a:r>
            <a:r>
              <a:rPr lang="en-US" altLang="ko-KR" sz="4000" dirty="0" smtClean="0"/>
              <a:t> </a:t>
            </a:r>
            <a:r>
              <a:rPr lang="ko-KR" altLang="en-US" sz="4000" dirty="0"/>
              <a:t>클래스</a:t>
            </a:r>
            <a:r>
              <a:rPr lang="en-US" altLang="ko-KR" sz="4000" dirty="0"/>
              <a:t>-</a:t>
            </a:r>
            <a:r>
              <a:rPr lang="ko-KR" altLang="en-US" sz="4000" dirty="0"/>
              <a:t>기능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1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066800" y="3886200"/>
            <a:ext cx="360868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+mj-ea"/>
                <a:ea typeface="+mj-ea"/>
              </a:rPr>
              <a:t>Section 1 </a:t>
            </a:r>
            <a:r>
              <a:rPr lang="ko-KR" altLang="en-US" b="1" dirty="0" err="1">
                <a:latin typeface="+mj-ea"/>
                <a:ea typeface="+mj-ea"/>
              </a:rPr>
              <a:t>생성자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2 </a:t>
            </a:r>
            <a:r>
              <a:rPr lang="ko-KR" altLang="en-US" b="1" dirty="0" err="1">
                <a:latin typeface="+mj-ea"/>
                <a:ea typeface="+mj-ea"/>
              </a:rPr>
              <a:t>생성자</a:t>
            </a:r>
            <a:r>
              <a:rPr lang="ko-KR" altLang="en-US" b="1" dirty="0">
                <a:latin typeface="+mj-ea"/>
                <a:ea typeface="+mj-ea"/>
              </a:rPr>
              <a:t> 오버로딩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3 </a:t>
            </a:r>
            <a:r>
              <a:rPr lang="ko-KR" altLang="en-US" b="1" dirty="0" err="1">
                <a:latin typeface="+mj-ea"/>
                <a:ea typeface="+mj-ea"/>
              </a:rPr>
              <a:t>예약어</a:t>
            </a:r>
            <a:r>
              <a:rPr lang="ko-KR" altLang="en-US" b="1" dirty="0">
                <a:latin typeface="+mj-ea"/>
                <a:ea typeface="+mj-ea"/>
              </a:rPr>
              <a:t> </a:t>
            </a:r>
            <a:r>
              <a:rPr lang="en-US" altLang="ko-KR" b="1" dirty="0">
                <a:latin typeface="+mj-ea"/>
                <a:ea typeface="+mj-ea"/>
              </a:rPr>
              <a:t>this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4 </a:t>
            </a:r>
            <a:r>
              <a:rPr lang="ko-KR" altLang="en-US" b="1" dirty="0" err="1">
                <a:latin typeface="+mj-ea"/>
                <a:ea typeface="+mj-ea"/>
              </a:rPr>
              <a:t>메소드</a:t>
            </a:r>
            <a:endParaRPr lang="ko-KR" altLang="en-US" b="1" dirty="0">
              <a:latin typeface="+mj-ea"/>
              <a:ea typeface="+mj-ea"/>
            </a:endParaRPr>
          </a:p>
          <a:p>
            <a:r>
              <a:rPr lang="en-US" altLang="ko-KR" b="1" dirty="0">
                <a:latin typeface="+mj-ea"/>
                <a:ea typeface="+mj-ea"/>
              </a:rPr>
              <a:t>Section 5 </a:t>
            </a:r>
            <a:r>
              <a:rPr lang="ko-KR" altLang="en-US" b="1" dirty="0" err="1">
                <a:latin typeface="+mj-ea"/>
                <a:ea typeface="+mj-ea"/>
              </a:rPr>
              <a:t>메소드</a:t>
            </a:r>
            <a:r>
              <a:rPr lang="ko-KR" altLang="en-US" b="1" dirty="0">
                <a:latin typeface="+mj-ea"/>
                <a:ea typeface="+mj-ea"/>
              </a:rPr>
              <a:t> 오버로딩</a:t>
            </a:r>
          </a:p>
          <a:p>
            <a:r>
              <a:rPr lang="en-US" altLang="ko-KR" b="1" dirty="0">
                <a:latin typeface="+mj-ea"/>
                <a:ea typeface="+mj-ea"/>
              </a:rPr>
              <a:t>Section 6 </a:t>
            </a:r>
            <a:r>
              <a:rPr lang="ko-KR" altLang="en-US" b="1" dirty="0" err="1">
                <a:latin typeface="+mj-ea"/>
                <a:ea typeface="+mj-ea"/>
              </a:rPr>
              <a:t>메소드에</a:t>
            </a:r>
            <a:r>
              <a:rPr lang="ko-KR" altLang="en-US" b="1" dirty="0">
                <a:latin typeface="+mj-ea"/>
                <a:ea typeface="+mj-ea"/>
              </a:rPr>
              <a:t> 값 전달 기법</a:t>
            </a:r>
          </a:p>
        </p:txBody>
      </p:sp>
    </p:spTree>
    <p:extLst>
      <p:ext uri="{BB962C8B-B14F-4D97-AF65-F5344CB8AC3E}">
        <p14:creationId xmlns:p14="http://schemas.microsoft.com/office/powerpoint/2010/main" val="15669659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10</a:t>
            </a:fld>
            <a:endParaRPr lang="en-US" altLang="ko-KR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6591300" cy="43719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92325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11</a:t>
            </a:fld>
            <a:endParaRPr lang="en-US" altLang="ko-KR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558613"/>
            <a:ext cx="6510338" cy="4408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24146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12</a:t>
            </a:fld>
            <a:endParaRPr lang="en-US" altLang="ko-KR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371600"/>
            <a:ext cx="6638925" cy="44233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710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75026" y="4419600"/>
            <a:ext cx="3130974" cy="182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9181294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</a:rPr>
              <a:t>1.2 </a:t>
            </a:r>
            <a:r>
              <a:rPr lang="ko-KR" altLang="en-US" dirty="0">
                <a:latin typeface="+mj-ea"/>
              </a:rPr>
              <a:t>생성자의 구성과 </a:t>
            </a:r>
            <a:r>
              <a:rPr lang="ko-KR" altLang="en-US" dirty="0" smtClean="0">
                <a:latin typeface="+mj-ea"/>
              </a:rPr>
              <a:t>사용</a:t>
            </a:r>
            <a:endParaRPr lang="ko-KR" altLang="en-US" dirty="0">
              <a:latin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13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685800" y="1295400"/>
            <a:ext cx="5384969" cy="4878234"/>
            <a:chOff x="1981200" y="1143000"/>
            <a:chExt cx="5384969" cy="4878234"/>
          </a:xfrm>
        </p:grpSpPr>
        <p:pic>
          <p:nvPicPr>
            <p:cNvPr id="481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981200" y="1143000"/>
              <a:ext cx="5000625" cy="325798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813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048774" y="4421034"/>
              <a:ext cx="5317395" cy="1600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80172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14</a:t>
            </a:fld>
            <a:endParaRPr lang="en-US" altLang="ko-KR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" y="1447800"/>
            <a:ext cx="6448425" cy="3622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753563" y="4876800"/>
            <a:ext cx="3152438" cy="17208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006359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생성자나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r>
              <a:rPr lang="ko-KR" altLang="en-US" dirty="0" smtClean="0"/>
              <a:t>가 사용되면</a:t>
            </a:r>
            <a:r>
              <a:rPr lang="en-US" altLang="ko-KR" dirty="0" smtClean="0"/>
              <a:t>, this</a:t>
            </a:r>
            <a:r>
              <a:rPr lang="ko-KR" altLang="en-US" dirty="0" smtClean="0"/>
              <a:t>는 자신을 가동시킨 객체를 의미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9639480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16</a:t>
            </a:fld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2971800" y="5486400"/>
            <a:ext cx="45913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/>
              <a:t>*</a:t>
            </a:r>
            <a:r>
              <a:rPr lang="ko-KR" altLang="en-US" sz="1400" b="1" dirty="0" smtClean="0"/>
              <a:t>교재 </a:t>
            </a:r>
            <a:r>
              <a:rPr lang="en-US" altLang="ko-KR" sz="1400" b="1" dirty="0" smtClean="0"/>
              <a:t>385p </a:t>
            </a:r>
            <a:r>
              <a:rPr lang="ko-KR" altLang="en-US" sz="1400" b="1" dirty="0" smtClean="0"/>
              <a:t>위쪽의 프로그램이 위와 같이 수정되어야 함</a:t>
            </a:r>
            <a:endParaRPr lang="ko-KR" altLang="en-US" sz="1400" b="1" dirty="0"/>
          </a:p>
        </p:txBody>
      </p:sp>
      <p:grpSp>
        <p:nvGrpSpPr>
          <p:cNvPr id="16" name="그룹 15"/>
          <p:cNvGrpSpPr/>
          <p:nvPr/>
        </p:nvGrpSpPr>
        <p:grpSpPr>
          <a:xfrm>
            <a:off x="762000" y="1905000"/>
            <a:ext cx="7562850" cy="3270889"/>
            <a:chOff x="762000" y="1905000"/>
            <a:chExt cx="7562850" cy="3270889"/>
          </a:xfrm>
        </p:grpSpPr>
        <p:grpSp>
          <p:nvGrpSpPr>
            <p:cNvPr id="11" name="그룹 10"/>
            <p:cNvGrpSpPr/>
            <p:nvPr/>
          </p:nvGrpSpPr>
          <p:grpSpPr>
            <a:xfrm>
              <a:off x="762000" y="1905000"/>
              <a:ext cx="7562850" cy="3270889"/>
              <a:chOff x="762000" y="1905000"/>
              <a:chExt cx="7562850" cy="3270889"/>
            </a:xfrm>
          </p:grpSpPr>
          <p:pic>
            <p:nvPicPr>
              <p:cNvPr id="50178" name="Picture 2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762000" y="1905000"/>
                <a:ext cx="7562850" cy="327088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0179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54862" y="3615904"/>
                <a:ext cx="476250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8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612376" y="3937421"/>
                <a:ext cx="588024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10" name="Picture 3"/>
              <p:cNvPicPr>
                <a:picLocks noChangeAspect="1" noChangeArrowheads="1"/>
              </p:cNvPicPr>
              <p:nvPr/>
            </p:nvPicPr>
            <p:blipFill>
              <a:blip r:embed="rId4" cstate="print"/>
              <a:srcRect/>
              <a:stretch>
                <a:fillRect/>
              </a:stretch>
            </p:blipFill>
            <p:spPr bwMode="auto">
              <a:xfrm>
                <a:off x="2537610" y="4252281"/>
                <a:ext cx="476250" cy="2190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sp>
          <p:nvSpPr>
            <p:cNvPr id="13" name="TextBox 12"/>
            <p:cNvSpPr txBox="1"/>
            <p:nvPr/>
          </p:nvSpPr>
          <p:spPr>
            <a:xfrm>
              <a:off x="2482962" y="3552545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;</a:t>
              </a:r>
              <a:endParaRPr lang="ko-KR" altLang="en-US" sz="1400" dirty="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557730" y="3874597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;</a:t>
              </a:r>
              <a:endParaRPr lang="ko-KR" altLang="en-US" sz="1400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81530" y="4179397"/>
              <a:ext cx="23436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;</a:t>
              </a:r>
              <a:endParaRPr lang="ko-KR" alt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04258253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grpSp>
        <p:nvGrpSpPr>
          <p:cNvPr id="18" name="그룹 17"/>
          <p:cNvGrpSpPr/>
          <p:nvPr/>
        </p:nvGrpSpPr>
        <p:grpSpPr>
          <a:xfrm>
            <a:off x="1219200" y="1447800"/>
            <a:ext cx="6569286" cy="4512428"/>
            <a:chOff x="1160252" y="1219200"/>
            <a:chExt cx="6569286" cy="4512428"/>
          </a:xfrm>
        </p:grpSpPr>
        <p:pic>
          <p:nvPicPr>
            <p:cNvPr id="51203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60252" y="3387304"/>
              <a:ext cx="6457950" cy="234432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20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219200" y="1219200"/>
              <a:ext cx="6510338" cy="22274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6171572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371600"/>
            <a:ext cx="6753225" cy="4872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402958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의 또 다른 용도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내에서 단독으로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호출한다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내에서 사용될 경우에는 반드시 첫 번째 라인에 위치해야 한다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6895462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smtClean="0"/>
              <a:t>클래스는 크게 속성과 기능으로 구성됩니다</a:t>
            </a:r>
            <a:r>
              <a:rPr lang="en-US" altLang="ko-KR" dirty="0" smtClean="0"/>
              <a:t>. 8</a:t>
            </a:r>
            <a:r>
              <a:rPr lang="ko-KR" altLang="en-US" dirty="0" smtClean="0"/>
              <a:t>장에서 속성에 대해 학습하였고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이장에서는 클래스의 가장 중요한 역할을 담당하는 기능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대해 기술합니다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객체를 생성할 때 초기화를 담당하는 </a:t>
            </a:r>
            <a:r>
              <a:rPr lang="ko-KR" altLang="en-US" dirty="0" err="1" smtClean="0"/>
              <a:t>생성자에</a:t>
            </a:r>
            <a:r>
              <a:rPr lang="ko-KR" altLang="en-US" dirty="0" smtClean="0"/>
              <a:t>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클래스의 기능을 나타내는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관해 학습합니다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main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오버로딩에 관해 학습합니다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값 전달 기법에 관해 학습합니다</a:t>
            </a:r>
            <a:r>
              <a:rPr lang="en-US" altLang="ko-KR" dirty="0" smtClean="0"/>
              <a:t>.</a:t>
            </a:r>
            <a:endParaRPr lang="ko-KR" altLang="en-US" dirty="0" smtClean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/>
              <a:t> </a:t>
            </a:r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2</a:t>
            </a:fld>
            <a:endParaRPr lang="en-US" altLang="ko-KR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0" y="36513"/>
            <a:ext cx="6126163" cy="304800"/>
          </a:xfrm>
        </p:spPr>
        <p:txBody>
          <a:bodyPr>
            <a:normAutofit fontScale="90000"/>
          </a:bodyPr>
          <a:lstStyle/>
          <a:p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744555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1371600"/>
            <a:ext cx="6262688" cy="45250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4088693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669" y="1524000"/>
            <a:ext cx="6677025" cy="3453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668303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3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1000" y="1371600"/>
            <a:ext cx="6730355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9001" y="2911193"/>
            <a:ext cx="2667000" cy="36753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276923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클래스의 핵심으로서 클래스의 기능을 나타낸다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0199" y="1905000"/>
            <a:ext cx="6406515" cy="434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769688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1371600"/>
            <a:ext cx="6908573" cy="525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2168849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4800" y="2057400"/>
            <a:ext cx="8086725" cy="28708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38950" y="4724400"/>
            <a:ext cx="3067050" cy="13548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542915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선언 시 사용되는 접근 한정자는 멤버 변수와 같이 </a:t>
            </a:r>
            <a:r>
              <a:rPr lang="en-US" altLang="ko-KR" dirty="0" smtClean="0"/>
              <a:t>public, private, protected</a:t>
            </a:r>
            <a:r>
              <a:rPr lang="ko-KR" altLang="en-US" dirty="0" smtClean="0"/>
              <a:t>가 사용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4.1 </a:t>
            </a:r>
            <a:r>
              <a:rPr lang="ko-KR" altLang="en-US" dirty="0" smtClean="0">
                <a:latin typeface="+mj-ea"/>
                <a:ea typeface="+mj-ea"/>
              </a:rPr>
              <a:t>접근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185898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예 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4.1 </a:t>
            </a:r>
            <a:r>
              <a:rPr lang="ko-KR" altLang="en-US" dirty="0" smtClean="0">
                <a:latin typeface="+mj-ea"/>
                <a:ea typeface="+mj-ea"/>
              </a:rPr>
              <a:t>접근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24000" y="1676400"/>
            <a:ext cx="6486525" cy="26544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865894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같은 패키지에 속해 있는 클래스에서 사용하는 예 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4.1 </a:t>
            </a:r>
            <a:r>
              <a:rPr lang="ko-KR" altLang="en-US" dirty="0" smtClean="0">
                <a:latin typeface="+mj-ea"/>
                <a:ea typeface="+mj-ea"/>
              </a:rPr>
              <a:t>접근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423356" y="1828800"/>
            <a:ext cx="5943600" cy="3185573"/>
            <a:chOff x="1423356" y="1828800"/>
            <a:chExt cx="5943600" cy="3185573"/>
          </a:xfrm>
        </p:grpSpPr>
        <p:pic>
          <p:nvPicPr>
            <p:cNvPr id="6041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447800" y="1828800"/>
              <a:ext cx="5667375" cy="181328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041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423356" y="3487948"/>
              <a:ext cx="5943600" cy="1526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16019776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다른 패키지에 속해 있는 클래스에서 사용하는 예 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4.1 </a:t>
            </a:r>
            <a:r>
              <a:rPr lang="ko-KR" altLang="en-US" dirty="0" smtClean="0">
                <a:latin typeface="+mj-ea"/>
                <a:ea typeface="+mj-ea"/>
              </a:rPr>
              <a:t>접근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1981200"/>
            <a:ext cx="6334125" cy="3336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3716699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객체를 생성할 때 초기화하는 역할을 수행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1.1 </a:t>
            </a:r>
            <a:r>
              <a:rPr lang="ko-KR" altLang="en-US" dirty="0" smtClean="0">
                <a:latin typeface="+mj-ea"/>
                <a:ea typeface="+mj-ea"/>
              </a:rPr>
              <a:t>생성자의 역할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3</a:t>
            </a:fld>
            <a:endParaRPr lang="en-US" altLang="ko-KR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828800"/>
            <a:ext cx="6324600" cy="44040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820896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4.1 </a:t>
            </a:r>
            <a:r>
              <a:rPr lang="ko-KR" altLang="en-US" dirty="0" smtClean="0">
                <a:latin typeface="+mj-ea"/>
                <a:ea typeface="+mj-ea"/>
              </a:rPr>
              <a:t>접근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828800" y="1447800"/>
            <a:ext cx="5562600" cy="5155989"/>
            <a:chOff x="1828800" y="1219201"/>
            <a:chExt cx="5562600" cy="5155989"/>
          </a:xfrm>
        </p:grpSpPr>
        <p:pic>
          <p:nvPicPr>
            <p:cNvPr id="6246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828800" y="1219201"/>
              <a:ext cx="5562600" cy="16754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2467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865733" y="2912852"/>
              <a:ext cx="5491163" cy="34623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358514763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4.1 </a:t>
            </a:r>
            <a:r>
              <a:rPr lang="ko-KR" altLang="en-US" dirty="0" smtClean="0">
                <a:latin typeface="+mj-ea"/>
                <a:ea typeface="+mj-ea"/>
              </a:rPr>
              <a:t>접근 한정자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62000" y="1981200"/>
            <a:ext cx="6829425" cy="2383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68358" y="4648200"/>
            <a:ext cx="283764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2059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 변수와 같이 </a:t>
            </a:r>
            <a:r>
              <a:rPr lang="ko-KR" altLang="en-US" dirty="0" err="1" smtClean="0"/>
              <a:t>메소드에도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을 붙여 클래스 메소드로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변수와 같이 클래스 이름으로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생성하지 않아도 사용 가능한 함수 같은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4.2 </a:t>
            </a:r>
            <a:r>
              <a:rPr lang="ko-KR" altLang="en-US" dirty="0" smtClean="0">
                <a:latin typeface="+mj-ea"/>
                <a:ea typeface="+mj-ea"/>
              </a:rPr>
              <a:t>클래스 </a:t>
            </a:r>
            <a:r>
              <a:rPr lang="ko-KR" altLang="en-US" dirty="0" err="1" smtClean="0">
                <a:latin typeface="+mj-ea"/>
                <a:ea typeface="+mj-ea"/>
              </a:rPr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43000" y="3048000"/>
            <a:ext cx="7286625" cy="1457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4559550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내에서는 클래스 변수만 사용이 가능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4.2 </a:t>
            </a:r>
            <a:r>
              <a:rPr lang="ko-KR" altLang="en-US" dirty="0" smtClean="0">
                <a:latin typeface="+mj-ea"/>
                <a:ea typeface="+mj-ea"/>
              </a:rPr>
              <a:t>클래스 </a:t>
            </a:r>
            <a:r>
              <a:rPr lang="ko-KR" altLang="en-US" dirty="0" err="1" smtClean="0">
                <a:latin typeface="+mj-ea"/>
                <a:ea typeface="+mj-ea"/>
              </a:rPr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371600" y="1905000"/>
            <a:ext cx="7038975" cy="4087296"/>
            <a:chOff x="1112991" y="1524000"/>
            <a:chExt cx="7038975" cy="4087296"/>
          </a:xfrm>
        </p:grpSpPr>
        <p:pic>
          <p:nvPicPr>
            <p:cNvPr id="65538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143000" y="1524000"/>
              <a:ext cx="6353175" cy="15477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5539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112991" y="3081070"/>
              <a:ext cx="7038975" cy="253022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93115382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4.2 </a:t>
            </a:r>
            <a:r>
              <a:rPr lang="ko-KR" altLang="en-US" dirty="0" smtClean="0">
                <a:latin typeface="+mj-ea"/>
                <a:ea typeface="+mj-ea"/>
              </a:rPr>
              <a:t>클래스 </a:t>
            </a:r>
            <a:r>
              <a:rPr lang="ko-KR" altLang="en-US" dirty="0" err="1" smtClean="0">
                <a:latin typeface="+mj-ea"/>
                <a:ea typeface="+mj-ea"/>
              </a:rPr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325160"/>
            <a:ext cx="6705600" cy="537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7982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4.2 </a:t>
            </a:r>
            <a:r>
              <a:rPr lang="ko-KR" altLang="en-US" dirty="0" smtClean="0">
                <a:latin typeface="+mj-ea"/>
                <a:ea typeface="+mj-ea"/>
              </a:rPr>
              <a:t>클래스 </a:t>
            </a:r>
            <a:r>
              <a:rPr lang="ko-KR" altLang="en-US" dirty="0" err="1" smtClean="0">
                <a:latin typeface="+mj-ea"/>
                <a:ea typeface="+mj-ea"/>
              </a:rPr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1295400"/>
            <a:ext cx="5452063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758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017985" y="4343400"/>
            <a:ext cx="2888015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26296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로 선언된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서브 클래스에서 </a:t>
            </a:r>
            <a:r>
              <a:rPr lang="ko-KR" altLang="en-US" dirty="0" err="1" smtClean="0"/>
              <a:t>오버라이딩</a:t>
            </a:r>
            <a:r>
              <a:rPr lang="en-US" altLang="ko-KR" baseline="30000" dirty="0" smtClean="0"/>
              <a:t>overriding</a:t>
            </a:r>
            <a:r>
              <a:rPr lang="ko-KR" altLang="en-US" dirty="0" smtClean="0"/>
              <a:t>될 수 없음을 의미</a:t>
            </a:r>
            <a:r>
              <a:rPr lang="en-US" altLang="ko-KR" dirty="0" smtClean="0"/>
              <a:t>(10</a:t>
            </a:r>
            <a:r>
              <a:rPr lang="ko-KR" altLang="en-US" dirty="0" smtClean="0"/>
              <a:t>장 설명</a:t>
            </a:r>
            <a:r>
              <a:rPr lang="en-US" altLang="ko-KR" dirty="0" smtClean="0"/>
              <a:t>)</a:t>
            </a:r>
            <a:endParaRPr lang="ko-KR" altLang="en-US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abstract</a:t>
            </a:r>
            <a:r>
              <a:rPr lang="ko-KR" altLang="en-US" dirty="0" smtClean="0"/>
              <a:t>로 선언된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메소드로서</a:t>
            </a:r>
            <a:r>
              <a:rPr lang="ko-KR" altLang="en-US" dirty="0" smtClean="0"/>
              <a:t> 추상 클래스 내에서 선언될 수 있습니다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추상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선언 부분만 가지고 몸체 부분이 없는 </a:t>
            </a:r>
            <a:r>
              <a:rPr lang="ko-KR" altLang="en-US" dirty="0" err="1" smtClean="0"/>
              <a:t>메소드로서</a:t>
            </a:r>
            <a:r>
              <a:rPr lang="ko-KR" altLang="en-US" dirty="0" smtClean="0"/>
              <a:t> 하위 클래스에서 </a:t>
            </a:r>
            <a:r>
              <a:rPr lang="ko-KR" altLang="en-US" dirty="0" err="1" smtClean="0"/>
              <a:t>오바라이딩됩니다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추상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11</a:t>
            </a:r>
            <a:r>
              <a:rPr lang="ko-KR" altLang="en-US" dirty="0" smtClean="0"/>
              <a:t>장에서 설명합니다</a:t>
            </a:r>
            <a:r>
              <a:rPr lang="en-US" altLang="ko-KR" dirty="0" smtClean="0"/>
              <a:t>. </a:t>
            </a:r>
          </a:p>
          <a:p>
            <a:endParaRPr lang="en-US" altLang="ko-KR" dirty="0" smtClean="0"/>
          </a:p>
          <a:p>
            <a:r>
              <a:rPr lang="en-US" altLang="ko-KR" dirty="0" smtClean="0"/>
              <a:t>synchronized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스레드를</a:t>
            </a:r>
            <a:r>
              <a:rPr lang="ko-KR" altLang="en-US" dirty="0" smtClean="0"/>
              <a:t> 동기화할 수 있는 기법을 제공하기 위해 사용되는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4.3 </a:t>
            </a:r>
            <a:r>
              <a:rPr lang="en-US" altLang="ko-KR" dirty="0" smtClean="0"/>
              <a:t>final, abstract, synchronized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241018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메소드는</a:t>
            </a:r>
            <a:r>
              <a:rPr lang="ko-KR" altLang="en-US" dirty="0" smtClean="0"/>
              <a:t> 상호 호출될 수 있다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다른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호출되면</a:t>
            </a:r>
            <a:r>
              <a:rPr lang="en-US" altLang="ko-KR" dirty="0" smtClean="0"/>
              <a:t>, </a:t>
            </a:r>
            <a:r>
              <a:rPr lang="ko-KR" altLang="en-US" dirty="0" smtClean="0"/>
              <a:t>그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수행이 중지되고 호출된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제어가 </a:t>
            </a:r>
            <a:r>
              <a:rPr lang="ko-KR" altLang="en-US" dirty="0" err="1" smtClean="0"/>
              <a:t>넘어단다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호출된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수행이 완료되면 호출한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중지된 시점에서 다시 실행된다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4.4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호출과 반환 값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75660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호출의 예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4.4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호출과 반환 값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3067512" y="1447800"/>
            <a:ext cx="5638800" cy="5121962"/>
            <a:chOff x="914400" y="1791153"/>
            <a:chExt cx="5638800" cy="5121962"/>
          </a:xfrm>
        </p:grpSpPr>
        <p:pic>
          <p:nvPicPr>
            <p:cNvPr id="686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57530" y="1791153"/>
              <a:ext cx="5562600" cy="152309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861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14400" y="3328356"/>
              <a:ext cx="5638800" cy="358475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pic>
        <p:nvPicPr>
          <p:cNvPr id="686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786203" y="4343400"/>
            <a:ext cx="2119797" cy="210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9345175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선언부에서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반환값의</a:t>
            </a:r>
            <a:r>
              <a:rPr lang="ko-KR" altLang="en-US" dirty="0" smtClean="0"/>
              <a:t>  </a:t>
            </a:r>
            <a:r>
              <a:rPr lang="ko-KR" altLang="en-US" dirty="0" err="1" smtClean="0"/>
              <a:t>자료형이</a:t>
            </a:r>
            <a:r>
              <a:rPr lang="ko-KR" altLang="en-US" dirty="0" smtClean="0"/>
              <a:t> 지정되어야 한다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반환값의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자료형이</a:t>
            </a:r>
            <a:r>
              <a:rPr lang="ko-KR" altLang="en-US" dirty="0" smtClean="0"/>
              <a:t> 지정된 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명시적으로 </a:t>
            </a:r>
            <a:r>
              <a:rPr lang="en-US" altLang="ko-KR" dirty="0" smtClean="0"/>
              <a:t>return </a:t>
            </a:r>
            <a:r>
              <a:rPr lang="ko-KR" altLang="en-US" dirty="0" smtClean="0"/>
              <a:t>문에 의해 값이 반환 되어야 한다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반환값은</a:t>
            </a:r>
            <a:r>
              <a:rPr lang="ko-KR" altLang="en-US" dirty="0" smtClean="0"/>
              <a:t> 기본 </a:t>
            </a:r>
            <a:r>
              <a:rPr lang="ko-KR" altLang="en-US" dirty="0" err="1" smtClean="0"/>
              <a:t>자료형</a:t>
            </a:r>
            <a:r>
              <a:rPr lang="ko-KR" altLang="en-US" dirty="0" smtClean="0"/>
              <a:t> 뿐만 아니라 참조 </a:t>
            </a:r>
            <a:r>
              <a:rPr lang="ko-KR" altLang="en-US" dirty="0" err="1" smtClean="0"/>
              <a:t>자료형도</a:t>
            </a:r>
            <a:r>
              <a:rPr lang="ko-KR" altLang="en-US" dirty="0" smtClean="0"/>
              <a:t> 반환 될 수 있다</a:t>
            </a:r>
            <a:endParaRPr lang="en-US" altLang="ko-KR" dirty="0" smtClean="0"/>
          </a:p>
          <a:p>
            <a:r>
              <a:rPr lang="ko-KR" altLang="en-US" dirty="0" smtClean="0"/>
              <a:t>반환 값이 없는 경우에는 </a:t>
            </a:r>
            <a:r>
              <a:rPr lang="en-US" altLang="ko-KR" dirty="0" smtClean="0"/>
              <a:t>void</a:t>
            </a:r>
            <a:r>
              <a:rPr lang="ko-KR" altLang="en-US" dirty="0" smtClean="0"/>
              <a:t>로 지정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4.4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호출과 반환 값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62107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메소드와</a:t>
            </a:r>
            <a:r>
              <a:rPr lang="ko-KR" altLang="en-US" dirty="0" smtClean="0"/>
              <a:t> 비슷하지만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주로 객체의 초기화 과정을 수행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객체가 생성될 때 자동으로 수행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주로 객체의 초기화를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생성자의 이름은 클래스의 이름과 동일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err="1" smtClean="0"/>
              <a:t>생성자는</a:t>
            </a:r>
            <a:r>
              <a:rPr lang="ko-KR" altLang="en-US" dirty="0" smtClean="0"/>
              <a:t> 반환 값이 없다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접근 한정자는 멤버</a:t>
            </a:r>
            <a:r>
              <a:rPr lang="en-US" altLang="ko-KR" dirty="0" smtClean="0"/>
              <a:t> </a:t>
            </a:r>
            <a:r>
              <a:rPr lang="ko-KR" altLang="en-US" dirty="0" smtClean="0"/>
              <a:t>변수의 접근 한정자와 같은 의미</a:t>
            </a:r>
            <a:r>
              <a:rPr lang="en-US" altLang="ko-KR" dirty="0" smtClean="0"/>
              <a:t>(private </a:t>
            </a:r>
            <a:r>
              <a:rPr lang="ko-KR" altLang="en-US" dirty="0" smtClean="0"/>
              <a:t>한정자는 내부적으로만 사용되는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클래스에 생성자가 지정되지 않는 경우에는 묵시적 생성자가 자동 생성된다</a:t>
            </a:r>
            <a:r>
              <a:rPr lang="en-US" altLang="ko-KR" dirty="0" smtClean="0"/>
              <a:t>(</a:t>
            </a:r>
            <a:r>
              <a:rPr lang="ko-KR" altLang="en-US" dirty="0" smtClean="0"/>
              <a:t>묵시적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매개 변수가 없는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의미한다</a:t>
            </a:r>
            <a:r>
              <a:rPr lang="en-US" altLang="ko-KR" dirty="0" smtClean="0"/>
              <a:t>)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1.2 </a:t>
            </a:r>
            <a:r>
              <a:rPr lang="ko-KR" altLang="en-US" dirty="0" smtClean="0">
                <a:latin typeface="+mj-ea"/>
                <a:ea typeface="+mj-ea"/>
              </a:rPr>
              <a:t>생성자의 구성과 사용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4</a:t>
            </a:fld>
            <a:endParaRPr lang="en-US" altLang="ko-KR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2971800"/>
            <a:ext cx="5524500" cy="17661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107504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반환값의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4.4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호출과 반환 값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098036"/>
            <a:ext cx="5662613" cy="139232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71600" y="3657600"/>
            <a:ext cx="5715000" cy="148695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32617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반환값의</a:t>
            </a:r>
            <a:r>
              <a:rPr lang="ko-KR" altLang="en-US" dirty="0" smtClean="0"/>
              <a:t> 예</a:t>
            </a:r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4.4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호출과 반환 값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2133600"/>
            <a:ext cx="6815138" cy="271808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703714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특수한 </a:t>
            </a:r>
            <a:r>
              <a:rPr lang="ko-KR" altLang="en-US" dirty="0" err="1" smtClean="0"/>
              <a:t>메소드로서</a:t>
            </a:r>
            <a:r>
              <a:rPr lang="ko-KR" altLang="en-US" dirty="0" smtClean="0"/>
              <a:t> 자바 프로그램의 실행이 시작되는 첫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의미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4.5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47800" y="2209800"/>
            <a:ext cx="5979020" cy="381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21784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의 의미</a:t>
            </a:r>
          </a:p>
          <a:p>
            <a:pPr lvl="1"/>
            <a:r>
              <a:rPr lang="en-US" altLang="ko-KR" dirty="0" smtClean="0"/>
              <a:t>main()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클래스 </a:t>
            </a:r>
            <a:r>
              <a:rPr lang="ko-KR" altLang="en-US" dirty="0" err="1" smtClean="0"/>
              <a:t>메소드이므로</a:t>
            </a:r>
            <a:r>
              <a:rPr lang="ko-KR" altLang="en-US" dirty="0" smtClean="0"/>
              <a:t> 이 </a:t>
            </a:r>
            <a:r>
              <a:rPr lang="ko-KR" altLang="en-US" dirty="0" err="1" smtClean="0"/>
              <a:t>메소드에서</a:t>
            </a:r>
            <a:r>
              <a:rPr lang="ko-KR" altLang="en-US" dirty="0" smtClean="0"/>
              <a:t> 사용 가능한 속성 역시 클래스 속성만 사용할 수 있다</a:t>
            </a:r>
            <a:r>
              <a:rPr lang="en-US" altLang="ko-KR" dirty="0" smtClean="0"/>
              <a:t>.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4.5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114756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의 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예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4.5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066800" y="1933699"/>
            <a:ext cx="6028426" cy="4543301"/>
            <a:chOff x="677174" y="1676400"/>
            <a:chExt cx="6028426" cy="4543301"/>
          </a:xfrm>
        </p:grpSpPr>
        <p:pic>
          <p:nvPicPr>
            <p:cNvPr id="7373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85800" y="1676400"/>
              <a:ext cx="5548313" cy="29314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373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77174" y="4605070"/>
              <a:ext cx="6028426" cy="16146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55770903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클래스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main()</a:t>
            </a:r>
            <a:r>
              <a:rPr lang="ko-KR" altLang="en-US" dirty="0" smtClean="0"/>
              <a:t>의 의미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생성하여 사용하는 예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4.5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1905000"/>
            <a:ext cx="5988384" cy="472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8096671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main()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매개 변수는 문자열의 배열로 정의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4.5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71600" y="2286000"/>
            <a:ext cx="6081713" cy="216638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4032872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4.5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52600" y="1295400"/>
            <a:ext cx="6477000" cy="53228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441303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 smtClean="0">
                <a:latin typeface="+mj-ea"/>
                <a:ea typeface="+mj-ea"/>
              </a:rPr>
              <a:t>4.5 </a:t>
            </a:r>
            <a:r>
              <a:rPr lang="en-US" altLang="ko-KR" dirty="0" smtClean="0"/>
              <a:t>main() </a:t>
            </a:r>
            <a:r>
              <a:rPr lang="ko-KR" altLang="en-US" dirty="0" err="1" smtClean="0"/>
              <a:t>메소드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4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33400" y="1676400"/>
            <a:ext cx="6858000" cy="3391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5945" y="4648200"/>
            <a:ext cx="388005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84752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생성자의 오버로딩과 같이 </a:t>
            </a:r>
            <a:r>
              <a:rPr lang="ko-KR" altLang="en-US" dirty="0" err="1" smtClean="0"/>
              <a:t>메소드도</a:t>
            </a:r>
            <a:r>
              <a:rPr lang="ko-KR" altLang="en-US" dirty="0" smtClean="0"/>
              <a:t> 오버로딩 할 수 있다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같은 클래스에 같은 이름의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중첩하여 사용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매개 변수의 개수와 형이 달라야 한다</a:t>
            </a:r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9910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묵시적 생성자가 없는 경우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</a:rPr>
              <a:t>1.2 </a:t>
            </a:r>
            <a:r>
              <a:rPr lang="ko-KR" altLang="en-US" dirty="0">
                <a:latin typeface="+mj-ea"/>
              </a:rPr>
              <a:t>생성자의 구성과 사용</a:t>
            </a: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5</a:t>
            </a:fld>
            <a:endParaRPr lang="en-US" altLang="ko-KR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90600" y="1981200"/>
            <a:ext cx="6267450" cy="23285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206532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371600"/>
            <a:ext cx="5872163" cy="46092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750040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452880"/>
            <a:ext cx="507492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447800"/>
            <a:ext cx="3238500" cy="168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73238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>
          <a:xfrm>
            <a:off x="304800" y="1196752"/>
            <a:ext cx="9220200" cy="5280248"/>
          </a:xfrm>
        </p:spPr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9.9</a:t>
            </a:r>
            <a:r>
              <a:rPr lang="ko-KR" altLang="en-US" dirty="0" smtClean="0"/>
              <a:t>를 변형하여 객체의 배열을 사용한 예</a:t>
            </a:r>
            <a:endParaRPr lang="en-US" altLang="ko-KR" dirty="0" smtClean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506" y="1981200"/>
            <a:ext cx="6617494" cy="4143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539582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685801" y="1295400"/>
            <a:ext cx="5105400" cy="4953000"/>
            <a:chOff x="685800" y="1295400"/>
            <a:chExt cx="5369863" cy="5171636"/>
          </a:xfrm>
        </p:grpSpPr>
        <p:pic>
          <p:nvPicPr>
            <p:cNvPr id="5122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800" y="1295400"/>
              <a:ext cx="5338763" cy="2619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123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3100" y="3859318"/>
              <a:ext cx="5262563" cy="26077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1295400"/>
            <a:ext cx="2979481" cy="3319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060536" y="1472008"/>
            <a:ext cx="1043876" cy="2308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Box12Test1.java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8330074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325160"/>
            <a:ext cx="4281395" cy="502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450082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524000"/>
            <a:ext cx="6457950" cy="351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1522307"/>
            <a:ext cx="3315715" cy="264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54806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호출 시 매개 변수로 지정되는 </a:t>
            </a:r>
            <a:r>
              <a:rPr lang="ko-KR" altLang="en-US" dirty="0" err="1" smtClean="0"/>
              <a:t>실매개</a:t>
            </a:r>
            <a:r>
              <a:rPr lang="ko-KR" altLang="en-US" dirty="0" smtClean="0"/>
              <a:t> 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</a:t>
            </a:r>
            <a:r>
              <a:rPr lang="ko-KR" altLang="en-US" dirty="0" err="1" smtClean="0"/>
              <a:t>자료형과</a:t>
            </a:r>
            <a:r>
              <a:rPr lang="ko-KR" altLang="en-US" dirty="0" smtClean="0"/>
              <a:t> 참조 </a:t>
            </a:r>
            <a:r>
              <a:rPr lang="ko-KR" altLang="en-US" dirty="0" err="1" smtClean="0"/>
              <a:t>자료형</a:t>
            </a:r>
            <a:endParaRPr lang="en-US" altLang="ko-KR" dirty="0" smtClean="0"/>
          </a:p>
          <a:p>
            <a:r>
              <a:rPr lang="ko-KR" altLang="en-US" dirty="0" smtClean="0"/>
              <a:t>자바의 매개 변수 전달 기법은 </a:t>
            </a:r>
            <a:r>
              <a:rPr lang="en-US" altLang="ko-KR" dirty="0" smtClean="0"/>
              <a:t>call by value(</a:t>
            </a:r>
            <a:r>
              <a:rPr lang="ko-KR" altLang="en-US" dirty="0" smtClean="0"/>
              <a:t>값을 복사</a:t>
            </a:r>
            <a:r>
              <a:rPr lang="en-US" altLang="ko-KR" dirty="0" smtClean="0"/>
              <a:t>) </a:t>
            </a:r>
            <a:r>
              <a:rPr lang="ko-KR" altLang="en-US" dirty="0" smtClean="0"/>
              <a:t>기법을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값</a:t>
            </a:r>
            <a:r>
              <a:rPr lang="en-US" altLang="ko-KR" dirty="0" smtClean="0"/>
              <a:t>-</a:t>
            </a:r>
            <a:r>
              <a:rPr lang="ko-KR" altLang="en-US" dirty="0" smtClean="0"/>
              <a:t>전달 기법은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시 </a:t>
            </a:r>
            <a:r>
              <a:rPr lang="ko-KR" altLang="en-US" dirty="0" err="1" smtClean="0"/>
              <a:t>실매개</a:t>
            </a:r>
            <a:r>
              <a:rPr lang="ko-KR" altLang="en-US" dirty="0" smtClean="0"/>
              <a:t> 변수의 값을 형식 매개 변수에 복사해 주는 방식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값 전달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기법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806137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값 전달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기법</a:t>
            </a:r>
            <a:endParaRPr lang="ko-KR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95400" y="1371600"/>
            <a:ext cx="6170954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81034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6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값 전달</a:t>
            </a:r>
            <a:r>
              <a:rPr lang="en-US" altLang="ko-KR" dirty="0" smtClean="0"/>
              <a:t> </a:t>
            </a:r>
            <a:r>
              <a:rPr lang="ko-KR" altLang="en-US" dirty="0" smtClean="0"/>
              <a:t>기법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0" y="1347173"/>
            <a:ext cx="6983777" cy="499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73797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5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800" y="1495213"/>
            <a:ext cx="4471984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84" y="1752600"/>
            <a:ext cx="2996652" cy="2519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274175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묵시적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지정하는 경우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</a:rPr>
              <a:t>1.2 </a:t>
            </a:r>
            <a:r>
              <a:rPr lang="ko-KR" altLang="en-US" dirty="0">
                <a:latin typeface="+mj-ea"/>
              </a:rPr>
              <a:t>생성자의 구성과 </a:t>
            </a:r>
            <a:r>
              <a:rPr lang="ko-KR" altLang="en-US" dirty="0" smtClean="0">
                <a:latin typeface="+mj-ea"/>
              </a:rPr>
              <a:t>사용</a:t>
            </a:r>
            <a:endParaRPr lang="ko-KR" altLang="en-US" dirty="0">
              <a:latin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6</a:t>
            </a:fld>
            <a:endParaRPr lang="en-US" altLang="ko-KR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19200" y="1981200"/>
            <a:ext cx="6858000" cy="33166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40881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생성자</a:t>
            </a:r>
            <a:endParaRPr lang="ko-KR" altLang="en-US" dirty="0" smtClean="0"/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</a:t>
            </a:r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클래스로부터 객체가 생성될 때 초기화 과정을 수행하는 </a:t>
            </a:r>
            <a:r>
              <a:rPr lang="ko-KR" altLang="en-US" sz="1600" dirty="0" err="1" smtClean="0"/>
              <a:t>메소드입니다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메소드로</a:t>
            </a:r>
            <a:r>
              <a:rPr lang="ko-KR" altLang="en-US" sz="1600" dirty="0" smtClean="0"/>
              <a:t> 부르기도 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생성자의 이름은 클래스 이름과 동일해야 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④ 생성자가 지정되지 않은 경우 묵시적 </a:t>
            </a:r>
            <a:r>
              <a:rPr lang="ko-KR" altLang="en-US" sz="1600" dirty="0" err="1" smtClean="0"/>
              <a:t>생성자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매개 변수 없는 </a:t>
            </a:r>
            <a:r>
              <a:rPr lang="ko-KR" altLang="en-US" sz="1600" dirty="0" err="1" smtClean="0"/>
              <a:t>생성자</a:t>
            </a:r>
            <a:r>
              <a:rPr lang="en-US" altLang="ko-KR" sz="1600" dirty="0" smtClean="0"/>
              <a:t>)</a:t>
            </a:r>
            <a:r>
              <a:rPr lang="ko-KR" altLang="en-US" sz="1600" dirty="0" smtClean="0"/>
              <a:t>가 있는 것으로 간주되며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묵시적 </a:t>
            </a:r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클래스로부터 객체가 생성될 때 수행됩니다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하나의 클래스에 같은 이름의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중첩하여 선언하는 것을 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오버로딩이라고 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ko-KR" altLang="en-US" sz="1600" dirty="0" err="1" smtClean="0"/>
              <a:t>오버로딩되는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매개 변수의 개수와 타입이 반드시 달라야 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</a:t>
            </a:r>
            <a:r>
              <a:rPr lang="ko-KR" altLang="en-US" sz="1600" dirty="0" err="1" smtClean="0"/>
              <a:t>오버로딩된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생성자는</a:t>
            </a:r>
            <a:r>
              <a:rPr lang="ko-KR" altLang="en-US" sz="1600" dirty="0" smtClean="0"/>
              <a:t> 매개 변수의 형과 개수에 적합한 생성자가 수행됩니다</a:t>
            </a:r>
            <a:r>
              <a:rPr lang="en-US" altLang="ko-KR" sz="1600" dirty="0" smtClean="0"/>
              <a:t>.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20261145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this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</a:t>
            </a:r>
            <a:r>
              <a:rPr lang="en-US" altLang="ko-KR" sz="1600" dirty="0" smtClean="0"/>
              <a:t>this </a:t>
            </a:r>
            <a:r>
              <a:rPr lang="ko-KR" altLang="en-US" sz="1600" dirty="0" smtClean="0"/>
              <a:t>예약어가 </a:t>
            </a:r>
            <a:r>
              <a:rPr lang="ko-KR" altLang="en-US" sz="1600" dirty="0" err="1" smtClean="0"/>
              <a:t>생성자나</a:t>
            </a:r>
            <a:r>
              <a:rPr lang="ko-KR" altLang="en-US" sz="1600" dirty="0" smtClean="0"/>
              <a:t> </a:t>
            </a:r>
            <a:r>
              <a:rPr lang="ko-KR" altLang="en-US" sz="1600" dirty="0" err="1" smtClean="0"/>
              <a:t>메소드에서</a:t>
            </a:r>
            <a:r>
              <a:rPr lang="ko-KR" altLang="en-US" sz="1600" dirty="0" smtClean="0"/>
              <a:t> 사용될 때는 그 </a:t>
            </a:r>
            <a:r>
              <a:rPr lang="ko-KR" altLang="en-US" sz="1600" dirty="0" err="1" smtClean="0"/>
              <a:t>메소드를</a:t>
            </a:r>
            <a:r>
              <a:rPr lang="ko-KR" altLang="en-US" sz="1600" dirty="0" smtClean="0"/>
              <a:t> 호출한 객체를 의미합니다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en-US" altLang="ko-KR" sz="1600" dirty="0" smtClean="0"/>
              <a:t>this </a:t>
            </a:r>
            <a:r>
              <a:rPr lang="ko-KR" altLang="en-US" sz="1600" dirty="0" smtClean="0"/>
              <a:t>예약어가 </a:t>
            </a:r>
            <a:r>
              <a:rPr lang="ko-KR" altLang="en-US" sz="1600" dirty="0" err="1" smtClean="0"/>
              <a:t>생성자</a:t>
            </a:r>
            <a:r>
              <a:rPr lang="ko-KR" altLang="en-US" sz="1600" dirty="0" smtClean="0"/>
              <a:t> 내에서 단독으로 사용될 때에는 클래스 내의 다른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호출하며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이 경우 반드시 생성자의 첫 번째 라인에 위치해야 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</a:t>
            </a:r>
            <a:r>
              <a:rPr lang="en-US" altLang="ko-KR" sz="1600" dirty="0" smtClean="0"/>
              <a:t>this </a:t>
            </a:r>
            <a:r>
              <a:rPr lang="ko-KR" altLang="en-US" sz="1600" dirty="0" err="1" smtClean="0"/>
              <a:t>예약어를</a:t>
            </a:r>
            <a:r>
              <a:rPr lang="ko-KR" altLang="en-US" sz="1600" dirty="0" smtClean="0"/>
              <a:t> 사용함으로써 의미 있는 </a:t>
            </a:r>
            <a:r>
              <a:rPr lang="ko-KR" altLang="en-US" sz="1600" dirty="0" err="1" smtClean="0"/>
              <a:t>변수명을</a:t>
            </a:r>
            <a:r>
              <a:rPr lang="ko-KR" altLang="en-US" sz="1600" dirty="0" smtClean="0"/>
              <a:t> 사용할 수 있습니다</a:t>
            </a:r>
            <a:r>
              <a:rPr lang="en-US" altLang="ko-KR" sz="1600" dirty="0" smtClean="0"/>
              <a:t>.</a:t>
            </a:r>
          </a:p>
          <a:p>
            <a:r>
              <a:rPr lang="ko-KR" altLang="en-US" dirty="0" err="1" smtClean="0"/>
              <a:t>메소드와</a:t>
            </a:r>
            <a:r>
              <a:rPr lang="ko-KR" altLang="en-US" dirty="0" smtClean="0"/>
              <a:t> 오버로딩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클래스의 핵심인 기능을 나타내는 부분입니다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</a:t>
            </a:r>
            <a:r>
              <a:rPr lang="ko-KR" altLang="en-US" sz="1600" dirty="0" err="1" smtClean="0"/>
              <a:t>메소드의</a:t>
            </a:r>
            <a:r>
              <a:rPr lang="ko-KR" altLang="en-US" sz="1600" dirty="0" smtClean="0"/>
              <a:t> 접근 한정자는 객체 변수의 접근 한정자의 의미와 같습니다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클래스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클래스 이름을 통해 접근 가능하며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클래스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내에서는 클래스 변수만을 사용할 수 있습니다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④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기본 </a:t>
            </a:r>
            <a:r>
              <a:rPr lang="ko-KR" altLang="en-US" sz="1600" dirty="0" err="1" smtClean="0"/>
              <a:t>자료형뿐만</a:t>
            </a:r>
            <a:r>
              <a:rPr lang="ko-KR" altLang="en-US" sz="1600" dirty="0" smtClean="0"/>
              <a:t> 아니라 참조 </a:t>
            </a:r>
            <a:r>
              <a:rPr lang="ko-KR" altLang="en-US" sz="1600" dirty="0" err="1" smtClean="0"/>
              <a:t>자료형인</a:t>
            </a:r>
            <a:r>
              <a:rPr lang="ko-KR" altLang="en-US" sz="1600" dirty="0" smtClean="0"/>
              <a:t> 객체도 반환할 수 있습니다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⑤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역시 </a:t>
            </a:r>
            <a:r>
              <a:rPr lang="ko-KR" altLang="en-US" sz="1600" dirty="0" err="1" smtClean="0"/>
              <a:t>생성자와</a:t>
            </a:r>
            <a:r>
              <a:rPr lang="ko-KR" altLang="en-US" sz="1600" dirty="0" smtClean="0"/>
              <a:t> 같이 중첩 사용될 수 있으며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중첩된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매개 변수의 개수와 형이 반드시 달라야 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⑥ </a:t>
            </a:r>
            <a:r>
              <a:rPr lang="en-US" altLang="ko-KR" sz="1600" dirty="0" smtClean="0"/>
              <a:t>main() </a:t>
            </a:r>
            <a:r>
              <a:rPr lang="ko-KR" altLang="en-US" sz="1600" dirty="0" err="1" smtClean="0"/>
              <a:t>메소드는</a:t>
            </a:r>
            <a:r>
              <a:rPr lang="ko-KR" altLang="en-US" sz="1600" dirty="0" smtClean="0"/>
              <a:t> 특수한 </a:t>
            </a:r>
            <a:r>
              <a:rPr lang="ko-KR" altLang="en-US" sz="1600" dirty="0" err="1" smtClean="0"/>
              <a:t>메소드로서</a:t>
            </a:r>
            <a:r>
              <a:rPr lang="ko-KR" altLang="en-US" sz="1600" dirty="0" smtClean="0"/>
              <a:t> 프로그램을 시작시키는 역할을 하는 </a:t>
            </a:r>
            <a:r>
              <a:rPr lang="ko-KR" altLang="en-US" sz="1600" dirty="0" err="1" smtClean="0"/>
              <a:t>메소드입니다</a:t>
            </a:r>
            <a:r>
              <a:rPr lang="en-US" altLang="ko-KR" sz="1600" dirty="0" smtClean="0"/>
              <a:t>.</a:t>
            </a:r>
            <a:endParaRPr lang="ko-KR" altLang="en-US" sz="700" dirty="0"/>
          </a:p>
        </p:txBody>
      </p:sp>
    </p:spTree>
    <p:extLst>
      <p:ext uri="{BB962C8B-B14F-4D97-AF65-F5344CB8AC3E}">
        <p14:creationId xmlns:p14="http://schemas.microsoft.com/office/powerpoint/2010/main" val="916520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>
          <a:xfrm>
            <a:off x="2360712" y="476672"/>
            <a:ext cx="7052400" cy="560456"/>
          </a:xfrm>
        </p:spPr>
        <p:txBody>
          <a:bodyPr>
            <a:noAutofit/>
          </a:bodyPr>
          <a:lstStyle/>
          <a:p>
            <a:r>
              <a:rPr lang="ko-KR" altLang="en-US" sz="2800" b="1" dirty="0" smtClean="0"/>
              <a:t>학습 정리</a:t>
            </a:r>
            <a:endParaRPr lang="ko-KR" altLang="en-US" sz="2800" b="1" dirty="0"/>
          </a:p>
        </p:txBody>
      </p:sp>
      <p:sp>
        <p:nvSpPr>
          <p:cNvPr id="4" name="내용 개체 틀 3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ko-KR" altLang="en-US" dirty="0" err="1" smtClean="0"/>
              <a:t>메소드에</a:t>
            </a:r>
            <a:r>
              <a:rPr lang="ko-KR" altLang="en-US" dirty="0" smtClean="0"/>
              <a:t> 값 전달 기법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① 자바는 </a:t>
            </a:r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 시 매개 변수에 값을 전하기 위해 값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(call by value) </a:t>
            </a:r>
            <a:r>
              <a:rPr lang="ko-KR" altLang="en-US" sz="1600" dirty="0" smtClean="0"/>
              <a:t>방법을 사용합니다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② 값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전달 기법은 </a:t>
            </a:r>
            <a:r>
              <a:rPr lang="ko-KR" altLang="en-US" sz="1600" dirty="0" err="1" smtClean="0"/>
              <a:t>실매개</a:t>
            </a:r>
            <a:r>
              <a:rPr lang="ko-KR" altLang="en-US" sz="1600" dirty="0" smtClean="0"/>
              <a:t> 변수의 값을 형식 매개 변수에 복사하는 기법입니다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③ 값</a:t>
            </a:r>
            <a:r>
              <a:rPr lang="en-US" altLang="ko-KR" sz="1600" dirty="0" smtClean="0"/>
              <a:t>-</a:t>
            </a:r>
            <a:r>
              <a:rPr lang="ko-KR" altLang="en-US" sz="1600" dirty="0" smtClean="0"/>
              <a:t>전달 기법에서 사용되는 매개 변수의 형이 기본 </a:t>
            </a:r>
            <a:r>
              <a:rPr lang="ko-KR" altLang="en-US" sz="1600" dirty="0" err="1" smtClean="0"/>
              <a:t>자료형일</a:t>
            </a:r>
            <a:r>
              <a:rPr lang="ko-KR" altLang="en-US" sz="1600" dirty="0" smtClean="0"/>
              <a:t> 경우에는 실제 값이 복사되어 전달되지만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참조 </a:t>
            </a:r>
            <a:r>
              <a:rPr lang="ko-KR" altLang="en-US" sz="1600" dirty="0" err="1" smtClean="0"/>
              <a:t>자료형인</a:t>
            </a:r>
            <a:r>
              <a:rPr lang="ko-KR" altLang="en-US" sz="1600" dirty="0" smtClean="0"/>
              <a:t> 경우에는 주소가 복사되어 전달됩니다</a:t>
            </a:r>
            <a:r>
              <a:rPr lang="en-US" altLang="ko-KR" sz="1600" dirty="0" smtClean="0"/>
              <a:t>.</a:t>
            </a:r>
          </a:p>
          <a:p>
            <a:pPr>
              <a:buNone/>
            </a:pPr>
            <a:r>
              <a:rPr lang="en-US" altLang="ko-KR" sz="1600" dirty="0" smtClean="0"/>
              <a:t>	</a:t>
            </a:r>
            <a:r>
              <a:rPr lang="ko-KR" altLang="en-US" sz="1600" dirty="0" smtClean="0"/>
              <a:t>④ 참조 </a:t>
            </a:r>
            <a:r>
              <a:rPr lang="ko-KR" altLang="en-US" sz="1600" dirty="0" err="1" smtClean="0"/>
              <a:t>자료형인</a:t>
            </a:r>
            <a:r>
              <a:rPr lang="ko-KR" altLang="en-US" sz="1600" dirty="0" smtClean="0"/>
              <a:t> 경우에 주소가 전달되므로 결국 </a:t>
            </a:r>
            <a:r>
              <a:rPr lang="ko-KR" altLang="en-US" sz="1600" dirty="0" err="1" smtClean="0"/>
              <a:t>실매개</a:t>
            </a:r>
            <a:r>
              <a:rPr lang="ko-KR" altLang="en-US" sz="1600" dirty="0" smtClean="0"/>
              <a:t> 변수와 형식 매개 변수가 같은 객체를 가리키게 됩니다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이 경우 형식 매개 변수의 값이 변화되면 실매개 변수의 값도 변화되게 됩니다</a:t>
            </a:r>
            <a:r>
              <a:rPr lang="en-US" altLang="ko-KR" sz="1600" dirty="0" smtClean="0"/>
              <a:t>.</a:t>
            </a:r>
            <a:endParaRPr lang="ko-KR" altLang="en-US" sz="500" dirty="0"/>
          </a:p>
        </p:txBody>
      </p:sp>
    </p:spTree>
    <p:extLst>
      <p:ext uri="{BB962C8B-B14F-4D97-AF65-F5344CB8AC3E}">
        <p14:creationId xmlns:p14="http://schemas.microsoft.com/office/powerpoint/2010/main" val="301007478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381000" y="2345932"/>
            <a:ext cx="8686800" cy="277366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수고하셨습니다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.</a:t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 연습 문제를 잘 풀어서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ko-KR" altLang="en-US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>제출해주시기 바랍니다</a:t>
            </a:r>
            <a: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28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  <a:t/>
            </a:r>
            <a:br>
              <a:rPr lang="en-US" altLang="ko-KR" sz="700" b="1" spc="50" dirty="0">
                <a:ln w="11430"/>
                <a:solidFill>
                  <a:srgbClr val="00206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cs typeface="Arial" pitchFamily="34" charset="0"/>
              </a:rPr>
            </a:br>
            <a:endParaRPr lang="en-US" altLang="ko-KR" sz="2000" b="1" spc="50" dirty="0">
              <a:ln w="11430"/>
              <a:solidFill>
                <a:srgbClr val="00206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4294967295"/>
          </p:nvPr>
        </p:nvSpPr>
        <p:spPr>
          <a:xfrm>
            <a:off x="7099300" y="6356350"/>
            <a:ext cx="2311400" cy="365125"/>
          </a:xfrm>
        </p:spPr>
        <p:txBody>
          <a:bodyPr/>
          <a:lstStyle/>
          <a:p>
            <a:pPr>
              <a:defRPr/>
            </a:pPr>
            <a:fld id="{04D22018-F3CF-4E57-8E2F-22E5860DED70}" type="slidenum">
              <a:rPr lang="en-US" altLang="ko-KR"/>
              <a:pPr>
                <a:defRPr/>
              </a:pPr>
              <a:t>63</a:t>
            </a:fld>
            <a:endParaRPr lang="en-US" altLang="ko-KR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632520" y="1988840"/>
            <a:ext cx="8712968" cy="864096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97500"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4400" b="0" i="0" u="none" strike="noStrike" kern="1200" cap="none" spc="0" normalizeH="0" baseline="0" noProof="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uLnTx/>
              <a:uFillTx/>
              <a:latin typeface="+mn-ea"/>
              <a:ea typeface="+mn-ea"/>
              <a:cs typeface="Arial" charset="0"/>
            </a:endParaRPr>
          </a:p>
        </p:txBody>
      </p:sp>
      <p:sp>
        <p:nvSpPr>
          <p:cNvPr id="11" name="슬라이드 번호 개체 틀 2"/>
          <p:cNvSpPr txBox="1">
            <a:spLocks/>
          </p:cNvSpPr>
          <p:nvPr/>
        </p:nvSpPr>
        <p:spPr>
          <a:xfrm>
            <a:off x="7327900" y="6629400"/>
            <a:ext cx="25781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4D22018-F3CF-4E57-8E2F-22E5860DED70}" type="slidenum">
              <a:rPr kumimoji="0" lang="en-US" altLang="ko-KR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tint val="75000"/>
                  </a:schemeClr>
                </a:solidFill>
                <a:effectLst/>
                <a:uLnTx/>
                <a:uFillTx/>
                <a:latin typeface="Arial" charset="0"/>
                <a:ea typeface="굴림" pitchFamily="50" charset="-127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63</a:t>
            </a:fld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tint val="75000"/>
                </a:schemeClr>
              </a:solidFill>
              <a:effectLst/>
              <a:uLnTx/>
              <a:uFillTx/>
              <a:latin typeface="Arial" charset="0"/>
              <a:ea typeface="굴림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47735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명시적 생성자가 있는 경우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</a:rPr>
              <a:t>1.2 </a:t>
            </a:r>
            <a:r>
              <a:rPr lang="ko-KR" altLang="en-US" dirty="0">
                <a:latin typeface="+mj-ea"/>
              </a:rPr>
              <a:t>생성자의 구성과 </a:t>
            </a:r>
            <a:r>
              <a:rPr lang="ko-KR" altLang="en-US" dirty="0" smtClean="0">
                <a:latin typeface="+mj-ea"/>
              </a:rPr>
              <a:t>사용</a:t>
            </a:r>
            <a:endParaRPr lang="ko-KR" altLang="en-US" dirty="0">
              <a:latin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7</a:t>
            </a:fld>
            <a:endParaRPr lang="en-US" altLang="ko-KR"/>
          </a:p>
        </p:txBody>
      </p:sp>
      <p:grpSp>
        <p:nvGrpSpPr>
          <p:cNvPr id="10" name="그룹 9"/>
          <p:cNvGrpSpPr/>
          <p:nvPr/>
        </p:nvGrpSpPr>
        <p:grpSpPr>
          <a:xfrm>
            <a:off x="1143000" y="1828800"/>
            <a:ext cx="6862763" cy="3657600"/>
            <a:chOff x="909637" y="1676400"/>
            <a:chExt cx="7396163" cy="3974622"/>
          </a:xfrm>
        </p:grpSpPr>
        <p:pic>
          <p:nvPicPr>
            <p:cNvPr id="43010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14400" y="1676400"/>
              <a:ext cx="6972300" cy="21467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43011" name="Picture 3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09637" y="3810000"/>
              <a:ext cx="7396163" cy="184102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val="20201780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dirty="0">
                <a:latin typeface="+mj-ea"/>
              </a:rPr>
              <a:t>1.2 </a:t>
            </a:r>
            <a:r>
              <a:rPr lang="ko-KR" altLang="en-US" dirty="0">
                <a:latin typeface="+mj-ea"/>
              </a:rPr>
              <a:t>생성자의 구성과 </a:t>
            </a:r>
            <a:r>
              <a:rPr lang="ko-KR" altLang="en-US" dirty="0" smtClean="0">
                <a:latin typeface="+mj-ea"/>
              </a:rPr>
              <a:t>사용</a:t>
            </a:r>
            <a:endParaRPr lang="ko-KR" altLang="en-US" dirty="0">
              <a:latin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1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8</a:t>
            </a:fld>
            <a:endParaRPr lang="en-US" altLang="ko-KR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38200" y="1295400"/>
            <a:ext cx="5591175" cy="4846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329487" y="5105400"/>
            <a:ext cx="2576513" cy="108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093487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/>
              <a:t>하나의 클래스에 여러 개의 생성자가 있다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매개 변수의 타입과 개수가 달라야 한다</a:t>
            </a:r>
            <a:endParaRPr lang="en-US" altLang="ko-KR" dirty="0" smtClean="0"/>
          </a:p>
        </p:txBody>
      </p:sp>
      <p:sp>
        <p:nvSpPr>
          <p:cNvPr id="9" name="텍스트 개체 틀 8"/>
          <p:cNvSpPr>
            <a:spLocks noGrp="1"/>
          </p:cNvSpPr>
          <p:nvPr>
            <p:ph type="body" idx="14"/>
          </p:nvPr>
        </p:nvSpPr>
        <p:spPr/>
        <p:txBody>
          <a:bodyPr>
            <a:normAutofit fontScale="92500" lnSpcReduction="10000"/>
          </a:bodyPr>
          <a:lstStyle/>
          <a:p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2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오버로딩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5"/>
          </p:nvPr>
        </p:nvSpPr>
        <p:spPr/>
        <p:txBody>
          <a:bodyPr/>
          <a:lstStyle/>
          <a:p>
            <a:pPr>
              <a:defRPr/>
            </a:pPr>
            <a:fld id="{4FD73FAA-EDF4-477B-8EE5-59031FF4DC00}" type="slidenum">
              <a:rPr lang="en-US" altLang="ko-KR" smtClean="0"/>
              <a:pPr>
                <a:defRPr/>
              </a:pPr>
              <a:t>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6290427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1284</Words>
  <Application>Microsoft Office PowerPoint</Application>
  <PresentationFormat>A4 용지(210x297mm)</PresentationFormat>
  <Paragraphs>286</Paragraphs>
  <Slides>63</Slides>
  <Notes>63</Notes>
  <HiddenSlides>0</HiddenSlides>
  <MMClips>0</MMClips>
  <ScaleCrop>false</ScaleCrop>
  <HeadingPairs>
    <vt:vector size="8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0" baseType="lpstr">
      <vt:lpstr>굴림</vt:lpstr>
      <vt:lpstr>맑은 고딕</vt:lpstr>
      <vt:lpstr>Arial</vt:lpstr>
      <vt:lpstr>Arial Black</vt:lpstr>
      <vt:lpstr>Wingdings</vt:lpstr>
      <vt:lpstr>1_디자인 사용자 지정</vt:lpstr>
      <vt:lpstr>Image</vt:lpstr>
      <vt:lpstr>9장  클래스-기능</vt:lpstr>
      <vt:lpstr> </vt:lpstr>
      <vt:lpstr>1 생성자</vt:lpstr>
      <vt:lpstr>1 생성자</vt:lpstr>
      <vt:lpstr>1 생성자</vt:lpstr>
      <vt:lpstr>1 생성자</vt:lpstr>
      <vt:lpstr>1 생성자</vt:lpstr>
      <vt:lpstr>1 생성자</vt:lpstr>
      <vt:lpstr>2 생성자 오버로딩</vt:lpstr>
      <vt:lpstr>2 생성자 오버로딩</vt:lpstr>
      <vt:lpstr>2 생성자 오버로딩</vt:lpstr>
      <vt:lpstr>2 생성자 오버로딩</vt:lpstr>
      <vt:lpstr>2 생성자 오버로딩</vt:lpstr>
      <vt:lpstr>2 생성자 오버로딩</vt:lpstr>
      <vt:lpstr>3 예약어 this</vt:lpstr>
      <vt:lpstr>3 예약어 this</vt:lpstr>
      <vt:lpstr>3 예약어 this</vt:lpstr>
      <vt:lpstr>3 예약어 this</vt:lpstr>
      <vt:lpstr>3 예약어 this</vt:lpstr>
      <vt:lpstr>3 예약어 this</vt:lpstr>
      <vt:lpstr>3 예약어 this</vt:lpstr>
      <vt:lpstr>3 예약어 this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4 메소드</vt:lpstr>
      <vt:lpstr>5 메소드 오버로딩</vt:lpstr>
      <vt:lpstr>5 메소드 오버로딩</vt:lpstr>
      <vt:lpstr>5 메소드 오버로딩</vt:lpstr>
      <vt:lpstr>5 메소드 오버로딩</vt:lpstr>
      <vt:lpstr>5 메소드 오버로딩</vt:lpstr>
      <vt:lpstr>5 메소드 오버로딩</vt:lpstr>
      <vt:lpstr>5 메소드 오버로딩</vt:lpstr>
      <vt:lpstr>6 메소드에 값 전달 기법</vt:lpstr>
      <vt:lpstr>6 메소드에 값 전달 기법</vt:lpstr>
      <vt:lpstr>6 메소드에 값 전달 기법</vt:lpstr>
      <vt:lpstr>5 메소드 오버로딩</vt:lpstr>
      <vt:lpstr>PowerPoint 프레젠테이션</vt:lpstr>
      <vt:lpstr>PowerPoint 프레젠테이션</vt:lpstr>
      <vt:lpstr>PowerPoint 프레젠테이션</vt:lpstr>
      <vt:lpstr>수고하셨습니다. 제출 연습 문제를 잘 풀어서 제출해주시기 바랍니다 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/>
  <cp:revision>79</cp:revision>
  <cp:lastPrinted>1601-01-01T00:00:00Z</cp:lastPrinted>
  <dcterms:created xsi:type="dcterms:W3CDTF">1601-01-01T00:00:00Z</dcterms:created>
  <dcterms:modified xsi:type="dcterms:W3CDTF">2020-08-19T02:37:02Z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